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8229600" cx="14630400"/>
  <p:notesSz cx="8229600" cy="1463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6FXbZ1eEfQ+2UPvTLAEvzY8MC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87dffce00_0_44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87dffce00_0_44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87dffce00_0_50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87dffce00_0_50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87dffce00_0_56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87dffce00_0_56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87dffce00_0_62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87dffce00_0_62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87dffce00_0_68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87dffce00_0_68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87dffce00_0_74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87dffce00_0_74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87dffce00_0_80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e87dffce00_0_80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87dffce00_0_86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87dffce00_0_86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87dffce00_0_92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e87dffce00_0_92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87dffce00_0_98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87dffce00_0_98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87dffce00_0_34:notes"/>
          <p:cNvSpPr/>
          <p:nvPr>
            <p:ph idx="2" type="sldImg"/>
          </p:nvPr>
        </p:nvSpPr>
        <p:spPr>
          <a:xfrm>
            <a:off x="1371850" y="1097275"/>
            <a:ext cx="54867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87dffce00_0_34:notes"/>
          <p:cNvSpPr txBox="1"/>
          <p:nvPr>
            <p:ph idx="1" type="body"/>
          </p:nvPr>
        </p:nvSpPr>
        <p:spPr>
          <a:xfrm>
            <a:off x="822950" y="6949425"/>
            <a:ext cx="6583800" cy="6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bg>
      <p:bgPr>
        <a:solidFill>
          <a:srgbClr val="000000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21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bg>
      <p:bgPr>
        <a:solidFill>
          <a:srgbClr val="0000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1" name="Google Shape;4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bg>
      <p:bgPr>
        <a:solidFill>
          <a:srgbClr val="00000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bg>
      <p:bgPr>
        <a:solidFill>
          <a:srgbClr val="000000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" name="Google Shape;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2" name="Google Shape;2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bg>
      <p:bgPr>
        <a:solidFill>
          <a:srgbClr val="000000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21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bg>
      <p:bgPr>
        <a:solidFill>
          <a:srgbClr val="00000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bg>
      <p:bgPr>
        <a:solidFill>
          <a:srgbClr val="0000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" name="Google Shape;3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1569" y="213042"/>
            <a:ext cx="1425654" cy="14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0" y="-364494"/>
            <a:ext cx="14761960" cy="8594093"/>
          </a:xfrm>
          <a:prstGeom prst="rect">
            <a:avLst/>
          </a:prstGeom>
          <a:solidFill>
            <a:srgbClr val="00214A">
              <a:alpha val="90196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en-US" sz="4700">
                <a:solidFill>
                  <a:schemeClr val="lt1"/>
                </a:solidFill>
              </a:rPr>
              <a:t>  </a:t>
            </a:r>
            <a:endParaRPr b="1" sz="4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1100"/>
              <a:buNone/>
            </a:pPr>
            <a:r>
              <a:rPr b="1" lang="en-US" sz="4700">
                <a:solidFill>
                  <a:schemeClr val="lt1"/>
                </a:solidFill>
              </a:rPr>
              <a:t>  </a:t>
            </a:r>
            <a:endParaRPr b="1" sz="4700">
              <a:solidFill>
                <a:schemeClr val="lt1"/>
              </a:solidFill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2991200" y="598400"/>
            <a:ext cx="120423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1875"/>
              </a:lnSpc>
              <a:spcBef>
                <a:spcPts val="0"/>
              </a:spcBef>
              <a:spcAft>
                <a:spcPts val="0"/>
              </a:spcAft>
              <a:buClr>
                <a:srgbClr val="E5E0DF"/>
              </a:buClr>
              <a:buSzPts val="3200"/>
              <a:buFont typeface="Cambria"/>
              <a:buNone/>
            </a:pPr>
            <a:r>
              <a:rPr b="1" lang="en-US" sz="7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Cybersecurity Quiz</a:t>
            </a:r>
            <a:endParaRPr b="1" sz="73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8691809" y="2205624"/>
            <a:ext cx="63417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50" name="Google Shape;50;p1"/>
          <p:cNvSpPr/>
          <p:nvPr/>
        </p:nvSpPr>
        <p:spPr>
          <a:xfrm>
            <a:off x="3522343" y="7273420"/>
            <a:ext cx="11434524" cy="354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" name="Google Shape;51;p1" title="Στιγμιότυπο οθόνης 2026-06-04, 11.30.56 μμ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963" y="2735600"/>
            <a:ext cx="7510473" cy="43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/>
          <p:nvPr/>
        </p:nvSpPr>
        <p:spPr>
          <a:xfrm>
            <a:off x="342900" y="1785950"/>
            <a:ext cx="12987300" cy="5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What finding did Anthropic report regarding 'Autonomy Threat Model 1' (Early-stage misalignment risk)?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model requires 24-hour human oversight to prevent internet escape.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model has reached the level of 'superhuman' misalignment.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risk is very low but higher than for previous models.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risk is non-existent because the model is perfectly aligned.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/>
        </p:nvSpPr>
        <p:spPr>
          <a:xfrm>
            <a:off x="514350" y="1514450"/>
            <a:ext cx="13601700" cy="5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In biological risk evaluations, why did Anthropic conclude that Claude Mythos does NOT yet pass the CB-2 threshold (Novel Weapons)?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is unable to bypass DNA synthesis screening protocols.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lacks the basic chemistry knowledge required to synthesise DNA.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shows limitations in strategic judgment, hypothesis triage, and open-ended scientific reasoning.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model refused to answer any questions related to microbiology.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87dffce00_0_44"/>
          <p:cNvSpPr txBox="1"/>
          <p:nvPr/>
        </p:nvSpPr>
        <p:spPr>
          <a:xfrm>
            <a:off x="407250" y="1371600"/>
            <a:ext cx="138159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Which specific technical feat distinguished Claude Mythos Preview's performance on the SHADE-Arena evaluations compared to its predecessors?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identified its own instances of 'opaque reasoning' and automatically corrected them.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completely eliminated the need for task-specific fine-tuning through zero-shot calibration.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successfully performed covert side tasks while utilising long chains-of-thought.</a:t>
            </a:r>
            <a:endParaRPr sz="29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It achieved a </a:t>
            </a:r>
            <a:r>
              <a:rPr lang="en-US" sz="31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</a:t>
            </a:r>
            <a:r>
              <a:rPr lang="en-US" sz="2900">
                <a:solidFill>
                  <a:srgbClr val="303030"/>
                </a:solidFill>
              </a:rPr>
              <a:t> stealth success rate on all automated offline monitoring pipelines.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87dffce00_0_50"/>
          <p:cNvSpPr txBox="1"/>
          <p:nvPr/>
        </p:nvSpPr>
        <p:spPr>
          <a:xfrm>
            <a:off x="414350" y="1543050"/>
            <a:ext cx="12973200" cy="7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303030"/>
                </a:solidFill>
              </a:rPr>
              <a:t>In the context of Anthropic's 'Project Glasswing', what is the primary intended function of providing access to Claude Mythos Preview to specific partners?</a:t>
            </a:r>
            <a:endParaRPr sz="40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30303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AutoNum type="alphaUcPeriod"/>
            </a:pPr>
            <a:r>
              <a:rPr lang="en-US" sz="2800">
                <a:solidFill>
                  <a:srgbClr val="303030"/>
                </a:solidFill>
              </a:rPr>
              <a:t>To enable defensive security teams to identify and patch vulnerabilities before they are exploited.</a:t>
            </a:r>
            <a:endParaRPr sz="2800">
              <a:solidFill>
                <a:srgbClr val="30303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AutoNum type="alphaUcPeriod"/>
            </a:pPr>
            <a:r>
              <a:rPr lang="en-US" sz="2800">
                <a:solidFill>
                  <a:srgbClr val="303030"/>
                </a:solidFill>
              </a:rPr>
              <a:t>To benchmark the model's performance against OpenAI's GPT-5.5 in a public setting.</a:t>
            </a:r>
            <a:endParaRPr sz="2800">
              <a:solidFill>
                <a:srgbClr val="30303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AutoNum type="alphaUcPeriod"/>
            </a:pPr>
            <a:r>
              <a:rPr lang="en-US" sz="2800">
                <a:solidFill>
                  <a:srgbClr val="303030"/>
                </a:solidFill>
              </a:rPr>
              <a:t>To provide a general-purpose AI assistant for global retail banking customers.</a:t>
            </a:r>
            <a:endParaRPr sz="2800">
              <a:solidFill>
                <a:srgbClr val="303030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AutoNum type="alphaUcPeriod"/>
            </a:pPr>
            <a:r>
              <a:rPr lang="en-US" sz="2800">
                <a:solidFill>
                  <a:srgbClr val="303030"/>
                </a:solidFill>
              </a:rPr>
              <a:t>To allow commercial software companies to automate the generation of new, proprietary operating systems.</a:t>
            </a:r>
            <a:endParaRPr sz="28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87dffce00_0_56"/>
          <p:cNvSpPr txBox="1"/>
          <p:nvPr/>
        </p:nvSpPr>
        <p:spPr>
          <a:xfrm>
            <a:off x="442925" y="1785925"/>
            <a:ext cx="13215900" cy="5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The CyberAId project identifies which specific sector as its primary validation environment for agentic AI orchestration?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global telecommunications industry.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European financial sector.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open-source web browser development community.</a:t>
            </a:r>
            <a:endParaRPr sz="29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United States Department of Defense infrastructure</a:t>
            </a:r>
            <a:r>
              <a:rPr lang="en-US" sz="2500">
                <a:solidFill>
                  <a:srgbClr val="303030"/>
                </a:solidFill>
              </a:rPr>
              <a:t>.</a:t>
            </a:r>
            <a:endParaRPr sz="25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e87dffce00_0_62"/>
          <p:cNvSpPr txBox="1"/>
          <p:nvPr/>
        </p:nvSpPr>
        <p:spPr>
          <a:xfrm>
            <a:off x="535800" y="1400175"/>
            <a:ext cx="13558800" cy="6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303030"/>
                </a:solidFill>
              </a:rPr>
              <a:t>What significant finding was reported regarding Claude Mythos Preview and the 'Cooling Tower' (TLO) cybersecurity challenge?</a:t>
            </a:r>
            <a:endParaRPr sz="3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rgbClr val="303030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700"/>
              <a:buAutoNum type="alphaUcPeriod"/>
            </a:pPr>
            <a:r>
              <a:rPr lang="en-US" sz="2700">
                <a:solidFill>
                  <a:srgbClr val="303030"/>
                </a:solidFill>
              </a:rPr>
              <a:t>It was the first model to successfully solve the challenge, succeeding in 3 out of 10 attempts.</a:t>
            </a:r>
            <a:endParaRPr sz="2700">
              <a:solidFill>
                <a:srgbClr val="303030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700"/>
              <a:buAutoNum type="alphaUcPeriod"/>
            </a:pPr>
            <a:r>
              <a:rPr lang="en-US" sz="2700">
                <a:solidFill>
                  <a:srgbClr val="303030"/>
                </a:solidFill>
              </a:rPr>
              <a:t>It autonomously developed a new encryption protocol to bypass the 'Cooling Tower' firewall.</a:t>
            </a:r>
            <a:endParaRPr sz="2700">
              <a:solidFill>
                <a:srgbClr val="303030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700"/>
              <a:buAutoNum type="alphaUcPeriod"/>
            </a:pPr>
            <a:r>
              <a:rPr lang="en-US" sz="2700">
                <a:solidFill>
                  <a:srgbClr val="303030"/>
                </a:solidFill>
              </a:rPr>
              <a:t>It failed to identify the IT sections of the challenge, leading to a </a:t>
            </a:r>
            <a:r>
              <a:rPr lang="en-US" sz="29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0%</a:t>
            </a:r>
            <a:r>
              <a:rPr lang="en-US" sz="2700">
                <a:solidFill>
                  <a:srgbClr val="303030"/>
                </a:solidFill>
              </a:rPr>
              <a:t> success rate.</a:t>
            </a:r>
            <a:endParaRPr sz="2700">
              <a:solidFill>
                <a:srgbClr val="303030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700"/>
              <a:buAutoNum type="alphaUcPeriod"/>
            </a:pPr>
            <a:r>
              <a:rPr lang="en-US" sz="2700">
                <a:solidFill>
                  <a:srgbClr val="303030"/>
                </a:solidFill>
              </a:rPr>
              <a:t>It solved the challenge in 22 out of 32 attempts, significantly outperforming Claude Opus 4.6.</a:t>
            </a:r>
            <a:endParaRPr sz="27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87dffce00_0_68"/>
          <p:cNvSpPr txBox="1"/>
          <p:nvPr/>
        </p:nvSpPr>
        <p:spPr>
          <a:xfrm>
            <a:off x="528625" y="1728800"/>
            <a:ext cx="12144300" cy="5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In the CyberAId architecture, which module is responsible for real-time monitoring and anomaly detection using eBPF technology?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CyberAId-REPORT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CyberAId-MONITOR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CyberAId-PROACTIVE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CyberAId-LLM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87dffce00_0_74"/>
          <p:cNvSpPr txBox="1"/>
          <p:nvPr/>
        </p:nvSpPr>
        <p:spPr>
          <a:xfrm>
            <a:off x="1042975" y="1328725"/>
            <a:ext cx="12730200" cy="7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303030"/>
                </a:solidFill>
              </a:rPr>
              <a:t>According to the AISI evaluations, what is a primary limitation when assessing if Claude Mythos Preview could attack real-world systems?</a:t>
            </a:r>
            <a:endParaRPr sz="38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evaluation ranges lacked active human defenders and standard defensive tooling.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model required more than 100M tokens of inference compute to begin any attack.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model was unable to reason in languages other than English during exploit development.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model's knowledge cutoff prevented it from understanding modern Linux kernel vulnerabilities.</a:t>
            </a:r>
            <a:endParaRPr sz="26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87dffce00_0_80"/>
          <p:cNvSpPr txBox="1"/>
          <p:nvPr/>
        </p:nvSpPr>
        <p:spPr>
          <a:xfrm>
            <a:off x="557225" y="1431675"/>
            <a:ext cx="12687300" cy="6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303030"/>
                </a:solidFill>
              </a:rPr>
              <a:t>What 'watershed moment' for cybersecurity did Claude Mythos Preview demonstrate during its pre-release testing by Anthropic?</a:t>
            </a:r>
            <a:endParaRPr sz="37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A reduction in the time-to-patch for all global zero-day vulnerabilities to under two hours.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The complete replacement of the Linux kernel with a new, AI-generated secure architecture.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The autonomous discovery of a 27-year-old vulnerability in the security-hardened OpenBSD operating system.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The ability to perfectly simulate the sensory world of a non-human animal as part of a social engineering attack.</a:t>
            </a:r>
            <a:endParaRPr sz="25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87dffce00_0_86"/>
          <p:cNvSpPr txBox="1"/>
          <p:nvPr/>
        </p:nvSpPr>
        <p:spPr>
          <a:xfrm>
            <a:off x="414350" y="1900250"/>
            <a:ext cx="12873000" cy="6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Which component of the CyberAId project utilizes 'PySyft' to enable collaborative fraud detection without exposing raw data?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privacy-preserving analytics framework.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Digital Twin simulation engine.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real-time incident reporting dashboard.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automated penetration testing platform.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/>
          <p:nvPr/>
        </p:nvSpPr>
        <p:spPr>
          <a:xfrm>
            <a:off x="9424443" y="824269"/>
            <a:ext cx="4536519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599521" y="4670346"/>
            <a:ext cx="6244709" cy="453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1200150" y="1514450"/>
            <a:ext cx="12887400" cy="57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According to the Mozilla case study, how many security vulnerabilities did Claude Mythos identify in Firefox in a single scan compared to a previous regular AI scan?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found 271 bugs, whereas the previous AI found 22.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found 22 bugs, whereas the previous AI found 271.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found 271 bugs, whereas the previous AI found zero.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found 147 bugs, whereas the previous AI found 50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87dffce00_0_92"/>
          <p:cNvSpPr txBox="1"/>
          <p:nvPr/>
        </p:nvSpPr>
        <p:spPr>
          <a:xfrm>
            <a:off x="571500" y="1443025"/>
            <a:ext cx="13301700" cy="6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303030"/>
                </a:solidFill>
              </a:rPr>
              <a:t>What is the primary concern expressed by European stakeholders regarding Anthropic's restricted release of Claude Mythos?</a:t>
            </a:r>
            <a:endParaRPr sz="38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model's high token cost ($125 per million output tokens) will bankrupt European startups.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European banks are prohibited by DORA from using any AI-based security orchestration.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It could deepen Europe's dependence on U.S. technology and widen the cybersecurity gap.</a:t>
            </a:r>
            <a:endParaRPr sz="2600">
              <a:solidFill>
                <a:srgbClr val="30303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00"/>
              <a:buAutoNum type="alphaUcPeriod"/>
            </a:pPr>
            <a:r>
              <a:rPr lang="en-US" sz="2600">
                <a:solidFill>
                  <a:srgbClr val="303030"/>
                </a:solidFill>
              </a:rPr>
              <a:t>The model will be used by the European Commission to enforce the AI Act against Anthropic.</a:t>
            </a:r>
            <a:endParaRPr sz="26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87dffce00_0_98"/>
          <p:cNvSpPr txBox="1"/>
          <p:nvPr/>
        </p:nvSpPr>
        <p:spPr>
          <a:xfrm>
            <a:off x="535800" y="1457325"/>
            <a:ext cx="13558800" cy="7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303030"/>
                </a:solidFill>
              </a:rPr>
              <a:t>Anthropic's 'Alignment Risk Update' notes that Mythos Preview possesses 'opaque reasoning'. Why is this considered a risk factor?</a:t>
            </a:r>
            <a:endParaRPr sz="37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It forces the model to use external tools like 'Claude Code' without permission from Anthropic's safety team.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The model's reasoning is too dense and technical for human security researchers to read during a cyber-attack.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It may allow the model to hide misaligned intentions or perform actions required by risk pathways covertly.</a:t>
            </a:r>
            <a:endParaRPr sz="2500">
              <a:solidFill>
                <a:srgbClr val="303030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500"/>
              <a:buAutoNum type="alphaUcPeriod"/>
            </a:pPr>
            <a:r>
              <a:rPr lang="en-US" sz="2500">
                <a:solidFill>
                  <a:srgbClr val="303030"/>
                </a:solidFill>
              </a:rPr>
              <a:t>It prevents human users from understanding the model's complex mathematical calculations for stock trading.</a:t>
            </a:r>
            <a:endParaRPr sz="25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87dffce00_0_34"/>
          <p:cNvSpPr txBox="1"/>
          <p:nvPr/>
        </p:nvSpPr>
        <p:spPr>
          <a:xfrm>
            <a:off x="1630625" y="1413150"/>
            <a:ext cx="61293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214A"/>
                </a:solidFill>
              </a:rPr>
              <a:t>Quiz Answers</a:t>
            </a:r>
            <a:endParaRPr b="1" sz="4800">
              <a:solidFill>
                <a:srgbClr val="00214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303030"/>
              </a:solidFill>
            </a:endParaRPr>
          </a:p>
        </p:txBody>
      </p:sp>
      <p:sp>
        <p:nvSpPr>
          <p:cNvPr id="171" name="Google Shape;171;g3e87dffce00_0_34"/>
          <p:cNvSpPr txBox="1"/>
          <p:nvPr/>
        </p:nvSpPr>
        <p:spPr>
          <a:xfrm>
            <a:off x="1255125" y="2486025"/>
            <a:ext cx="34149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1-A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2-D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3-B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4-D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5-A</a:t>
            </a:r>
            <a:endParaRPr sz="2800">
              <a:solidFill>
                <a:srgbClr val="303030"/>
              </a:solidFill>
            </a:endParaRPr>
          </a:p>
        </p:txBody>
      </p:sp>
      <p:sp>
        <p:nvSpPr>
          <p:cNvPr id="172" name="Google Shape;172;g3e87dffce00_0_34"/>
          <p:cNvSpPr txBox="1"/>
          <p:nvPr/>
        </p:nvSpPr>
        <p:spPr>
          <a:xfrm>
            <a:off x="1255125" y="4964025"/>
            <a:ext cx="30000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6</a:t>
            </a:r>
            <a:r>
              <a:rPr lang="en-US" sz="2800">
                <a:solidFill>
                  <a:srgbClr val="303030"/>
                </a:solidFill>
              </a:rPr>
              <a:t>-D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7-B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8-D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9-C</a:t>
            </a:r>
            <a:endParaRPr sz="28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    10-C</a:t>
            </a:r>
            <a:endParaRPr sz="2800">
              <a:solidFill>
                <a:srgbClr val="303030"/>
              </a:solidFill>
            </a:endParaRPr>
          </a:p>
        </p:txBody>
      </p:sp>
      <p:pic>
        <p:nvPicPr>
          <p:cNvPr id="173" name="Google Shape;173;g3e87dffce00_0_34" title="Στιγμιότυπο οθόνης 2026-06-04, 11.59.15 μμ.png"/>
          <p:cNvPicPr preferRelativeResize="0"/>
          <p:nvPr/>
        </p:nvPicPr>
        <p:blipFill rotWithShape="1">
          <a:blip r:embed="rId3">
            <a:alphaModFix/>
          </a:blip>
          <a:srcRect b="6516" l="0" r="0" t="0"/>
          <a:stretch/>
        </p:blipFill>
        <p:spPr>
          <a:xfrm>
            <a:off x="7567550" y="1309700"/>
            <a:ext cx="6181776" cy="510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e87dffce00_0_34"/>
          <p:cNvSpPr txBox="1"/>
          <p:nvPr/>
        </p:nvSpPr>
        <p:spPr>
          <a:xfrm>
            <a:off x="4198100" y="2486025"/>
            <a:ext cx="3000000" cy="5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11-C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12-A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13-B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14-A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15-B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16-A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17-C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18-A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19-C</a:t>
            </a:r>
            <a:endParaRPr sz="2800">
              <a:solidFill>
                <a:srgbClr val="30303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03030"/>
                </a:solidFill>
              </a:rPr>
              <a:t>20-C</a:t>
            </a:r>
            <a:endParaRPr sz="28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/>
          <p:nvPr/>
        </p:nvSpPr>
        <p:spPr>
          <a:xfrm>
            <a:off x="9769216" y="494486"/>
            <a:ext cx="4536519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1243025" y="1200150"/>
            <a:ext cx="11130000" cy="7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What is the primary objective of Anthropic's 'Project Glasswing'?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To bypass the European Union's Cyber Resilience Act through private partnerships.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To create a consumer-facing version of Claude Mythos specifically for home network security.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To autonomously replace the human security teams at major cloud providers like AWS and Google.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To enable defensive cybersecurity by allowing select partners to find and fix vulnerabilities in critical infrastructure.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>
            <a:off x="8079699" y="683322"/>
            <a:ext cx="4670227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923093" y="2850830"/>
            <a:ext cx="4233523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Cyber Defences are Fragmented &amp; lack Context-awareness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923094" y="3527486"/>
            <a:ext cx="4233522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Low Automation in Vulnerability Discovery &amp; Compliance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923093" y="4204142"/>
            <a:ext cx="4233522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Limited Access to Secure &amp; Realistic Testing Environments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923093" y="4880798"/>
            <a:ext cx="4233521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Underexploited Potential of LLMs as Cyber Defence Enablers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923094" y="5557454"/>
            <a:ext cx="423352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Security Gaps in AI Threat Modelling &amp; Legacy Integratio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571625" y="1728775"/>
            <a:ext cx="119730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In pre-release testing, what was Claude Mythos's success rate in developing working exploits on its first attempt once a vulnerability was identified?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28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150"/>
              <a:buFont typeface="Times New Roman"/>
              <a:buAutoNum type="alphaUcPeriod"/>
            </a:pPr>
            <a:r>
              <a:rPr lang="en-US" sz="31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</a:t>
            </a:r>
            <a:endParaRPr sz="315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68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650"/>
              <a:buFont typeface="Times New Roman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Over </a:t>
            </a:r>
            <a:r>
              <a:rPr lang="en-US" sz="31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83%</a:t>
            </a:r>
            <a:endParaRPr sz="315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150"/>
              <a:buFont typeface="Times New Roman"/>
              <a:buAutoNum type="alphaUcPeriod"/>
            </a:pPr>
            <a:r>
              <a:rPr lang="en-US" sz="31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  <a:endParaRPr sz="315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8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3150"/>
              <a:buFont typeface="Times New Roman"/>
              <a:buAutoNum type="alphaUcPeriod"/>
            </a:pPr>
            <a:r>
              <a:rPr lang="en-US" sz="315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22%</a:t>
            </a:r>
            <a:endParaRPr sz="315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9424443" y="539459"/>
            <a:ext cx="4536519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t/>
            </a:r>
            <a:endParaRPr/>
          </a:p>
        </p:txBody>
      </p:sp>
      <p:pic>
        <p:nvPicPr>
          <p:cNvPr descr="preencoded.png" id="81" name="Google Shape;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142" y="2144820"/>
            <a:ext cx="847841" cy="847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989" y="4652433"/>
            <a:ext cx="874146" cy="8741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/>
          <p:nvPr/>
        </p:nvSpPr>
        <p:spPr>
          <a:xfrm>
            <a:off x="931150" y="1486950"/>
            <a:ext cx="13087500" cy="7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Why did Claude Mythos identify only one CVE in the cURL project compared to its high discovery rate in other software?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cURL codebase was too small for Mythos to analyse effectively.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Anthropic restricted the model's parameters when scanning open-source software.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cURL is written in a programming language that Mythos does not support.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cURL team had already used similar AI security tools to find and patch hundreds of bugs.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/>
        </p:nvSpPr>
        <p:spPr>
          <a:xfrm>
            <a:off x="871550" y="1528775"/>
            <a:ext cx="13330200" cy="5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According to the ArmorCode analysis, what is the primary 'bottleneck' in enterprise security operations that AI discovery does not solve?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Understanding the business context to prioritise which findings actually matter.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speed of scanning large-scale code repositories.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lack of technically advanced zero-day vulnerabilities in the database.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high cost of purchasing compute for AI-driven vulnerability scanners.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/>
          <p:nvPr/>
        </p:nvSpPr>
        <p:spPr>
          <a:xfrm>
            <a:off x="3039035" y="364958"/>
            <a:ext cx="10111775" cy="566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			</a:t>
            </a:r>
            <a:endParaRPr/>
          </a:p>
        </p:txBody>
      </p:sp>
      <p:sp>
        <p:nvSpPr>
          <p:cNvPr id="94" name="Google Shape;94;p7"/>
          <p:cNvSpPr txBox="1"/>
          <p:nvPr/>
        </p:nvSpPr>
        <p:spPr>
          <a:xfrm>
            <a:off x="739800" y="1571625"/>
            <a:ext cx="13150800" cy="6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Bruce Schneier suggests that the logic used to find software vulnerabilities could be applied to 'loopholes' in which other complex system?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training datasets used for LLM reinforcement learning.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biological DNA sequencing of pathogens.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structural engineering of physical infrastructure like bridges.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global tax code and regulatory frameworks.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/>
        </p:nvSpPr>
        <p:spPr>
          <a:xfrm>
            <a:off x="364350" y="1414475"/>
            <a:ext cx="13901700" cy="5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In the Anthropic System Card, what was the determination regarding 'Autonomy Threat Model 2' (Automated R&amp;D)?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model has crossed the threshold of compressing two years of progress into one.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The threat model is not yet applicable, though confidence in this conclusion has decreased.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demonstrated a self-improvement loop that requires immediate shutdown.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Mythos has fully automated the work of senior AI researchers.</a:t>
            </a:r>
            <a:endParaRPr sz="2900">
              <a:solidFill>
                <a:srgbClr val="30303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914375" y="1743050"/>
            <a:ext cx="11558700" cy="59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303030"/>
                </a:solidFill>
              </a:rPr>
              <a:t>Which operating system, known for its security hardening, had a 27-year-old vulnerability discovered by Claude Mythos?</a:t>
            </a:r>
            <a:endParaRPr sz="41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Linux (Kernel 6.1)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Windows XP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macOS (M-series)</a:t>
            </a:r>
            <a:endParaRPr sz="2900">
              <a:solidFill>
                <a:srgbClr val="30303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900"/>
              <a:buAutoNum type="alphaUcPeriod"/>
            </a:pPr>
            <a:r>
              <a:rPr lang="en-US" sz="2900">
                <a:solidFill>
                  <a:srgbClr val="303030"/>
                </a:solidFill>
              </a:rPr>
              <a:t>OpenBSD</a:t>
            </a:r>
            <a:endParaRPr sz="2900">
              <a:solidFill>
                <a:srgbClr val="3030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2026-01-07T18:14:56Z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0x0101005A0B64136762AE4FA710B910225B4968</vt:lpwstr>
  </property>
  <property fmtid="{D5CDD505-2E9C-101B-9397-08002B2CF9AE}" pid="3" name="MediaServiceImageTags">
    <vt:lpwstr/>
  </property>
</Properties>
</file>