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" name="Shape 10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39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Google Shape;40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7" name="Google Shape;41;p23" descr="Google Shape;41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569" y="213042"/>
            <a:ext cx="1425654" cy="142565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0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" name="Google Shape;11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2" name="Google Shape;12;p15" descr="Google Shape;1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569" y="213042"/>
            <a:ext cx="1425654" cy="1425654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4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5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2" name="Google Shape;16;p16" descr="Google Shape;16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569" y="213042"/>
            <a:ext cx="1425654" cy="142565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8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" name="Google Shape;19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2" name="Google Shape;20;p17" descr="Google Shape;20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569" y="213042"/>
            <a:ext cx="1425654" cy="142565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22;p18" descr="Google Shape;22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569" y="213042"/>
            <a:ext cx="1425654" cy="1425654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7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28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7" name="Google Shape;29;p20" descr="Google Shape;29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569" y="213042"/>
            <a:ext cx="1425654" cy="142565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1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32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7" name="Google Shape;33;p21" descr="Google Shape;33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569" y="213042"/>
            <a:ext cx="1425654" cy="1425654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35;p2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36;p2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7" name="Google Shape;37;p22" descr="Google Shape;37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569" y="213042"/>
            <a:ext cx="1425654" cy="1425654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Google Shape;8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214A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Κείμενο τίτλου"/>
          <p:cNvSpPr txBox="1"/>
          <p:nvPr>
            <p:ph type="title"/>
          </p:nvPr>
        </p:nvSpPr>
        <p:spPr>
          <a:xfrm>
            <a:off x="731520" y="110489"/>
            <a:ext cx="13167361" cy="180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Κείμενο τίτλου</a:t>
            </a:r>
          </a:p>
        </p:txBody>
      </p:sp>
      <p:sp>
        <p:nvSpPr>
          <p:cNvPr id="5" name="Επίπεδο κύριου τμήματος ένα…"/>
          <p:cNvSpPr txBox="1"/>
          <p:nvPr>
            <p:ph type="body" idx="1"/>
          </p:nvPr>
        </p:nvSpPr>
        <p:spPr>
          <a:xfrm>
            <a:off x="731520" y="1920239"/>
            <a:ext cx="13167361" cy="630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" name="Αριθμός σλάιντ"/>
          <p:cNvSpPr txBox="1"/>
          <p:nvPr>
            <p:ph type="sldNum" sz="quarter" idx="2"/>
          </p:nvPr>
        </p:nvSpPr>
        <p:spPr>
          <a:xfrm>
            <a:off x="7071359" y="7408545"/>
            <a:ext cx="3413761" cy="43815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46;p1" descr="Google Shape;46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" name="Google Shape;47;p1"/>
          <p:cNvGrpSpPr/>
          <p:nvPr/>
        </p:nvGrpSpPr>
        <p:grpSpPr>
          <a:xfrm>
            <a:off x="-1" y="-364495"/>
            <a:ext cx="14761961" cy="8594095"/>
            <a:chOff x="0" y="0"/>
            <a:chExt cx="14761959" cy="8594093"/>
          </a:xfrm>
        </p:grpSpPr>
        <p:sp>
          <p:nvSpPr>
            <p:cNvPr id="108" name="Ορθογώνιο"/>
            <p:cNvSpPr/>
            <p:nvPr/>
          </p:nvSpPr>
          <p:spPr>
            <a:xfrm>
              <a:off x="-1" y="-1"/>
              <a:ext cx="14761961" cy="8594095"/>
            </a:xfrm>
            <a:prstGeom prst="rect">
              <a:avLst/>
            </a:prstGeom>
            <a:solidFill>
              <a:srgbClr val="00214A">
                <a:alpha val="9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1800"/>
                </a:spcBef>
                <a:defRPr b="1" sz="47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Κείμενο"/>
            <p:cNvSpPr txBox="1"/>
            <p:nvPr/>
          </p:nvSpPr>
          <p:spPr>
            <a:xfrm>
              <a:off x="45724" y="-1"/>
              <a:ext cx="14670511" cy="1799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lnSpc>
                  <a:spcPct val="115000"/>
                </a:lnSpc>
                <a:spcBef>
                  <a:spcPts val="1800"/>
                </a:spcBef>
                <a:defRPr b="1" sz="4700">
                  <a:solidFill>
                    <a:srgbClr val="FFFFFF"/>
                  </a:solidFill>
                </a:defRPr>
              </a:pPr>
              <a:r>
                <a:t>  </a:t>
              </a:r>
            </a:p>
            <a:p>
              <a:pPr algn="ctr">
                <a:lnSpc>
                  <a:spcPct val="115000"/>
                </a:lnSpc>
                <a:spcBef>
                  <a:spcPts val="1800"/>
                </a:spcBef>
                <a:defRPr b="1" sz="4700">
                  <a:solidFill>
                    <a:srgbClr val="FFFFFF"/>
                  </a:solidFill>
                </a:defRPr>
              </a:pPr>
              <a:r>
                <a:t>  </a:t>
              </a:r>
            </a:p>
          </p:txBody>
        </p:sp>
      </p:grpSp>
      <p:sp>
        <p:nvSpPr>
          <p:cNvPr id="111" name="Google Shape;48;p1"/>
          <p:cNvSpPr txBox="1"/>
          <p:nvPr/>
        </p:nvSpPr>
        <p:spPr>
          <a:xfrm>
            <a:off x="2991200" y="598400"/>
            <a:ext cx="12042300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71875"/>
              </a:lnSpc>
              <a:defRPr sz="7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Quantum Finance Quiz</a:t>
            </a:r>
          </a:p>
        </p:txBody>
      </p:sp>
      <p:pic>
        <p:nvPicPr>
          <p:cNvPr id="112" name="Στιγμιότυπο οθόνης 2026-06-04, 11.30.56 μμ.pngGoogle Shape;51;p1" descr="Στιγμιότυπο οθόνης 2026-06-04, 11.30.56 μμ.pngGoogle Shape;51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9962" y="2735600"/>
            <a:ext cx="7510475" cy="430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10;p10"/>
          <p:cNvSpPr txBox="1"/>
          <p:nvPr/>
        </p:nvSpPr>
        <p:spPr>
          <a:xfrm>
            <a:off x="342899" y="1785950"/>
            <a:ext cx="12987302" cy="5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41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According to McKinsey's analysis, what is the estimated potential economic value of quantum computing in the finance industry by 2035?</a:t>
            </a:r>
          </a:p>
          <a:p>
            <a:pPr defTabSz="457200">
              <a:defRPr sz="16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Less than $10 billion due to the high total cost of ownership for QKD hardware.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Approximately $150 trillion, matching total annual global payment flows.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Between $400 billion and $600 billion.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Exactly $12 billion, aligning with the annual tech spend of major global firms.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15;p11"/>
          <p:cNvSpPr txBox="1"/>
          <p:nvPr/>
        </p:nvSpPr>
        <p:spPr>
          <a:xfrm>
            <a:off x="514350" y="1514449"/>
            <a:ext cx="13601700" cy="626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41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Which of the following is a unique property of 'Quantum Money' or 'Quantum Tokens' as described in the source materials?</a:t>
            </a:r>
          </a:p>
          <a:p>
            <a:pPr defTabSz="457200">
              <a:defRPr sz="16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They allow for transactions to occur instantly without the need for a network connection.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They are digital assets that can be accessed without any form of cryptographic key.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They automatically double in value every time a new qubit is added to the central bank's quantum computer.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They use quantum mechanics to embed security features that make physical replication or forgery impossible.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70;g3e87dffce00_0_34"/>
          <p:cNvSpPr txBox="1"/>
          <p:nvPr/>
        </p:nvSpPr>
        <p:spPr>
          <a:xfrm>
            <a:off x="1630625" y="1413149"/>
            <a:ext cx="6129301" cy="166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b="1" sz="4800">
                <a:solidFill>
                  <a:srgbClr val="00214A"/>
                </a:solidFill>
              </a:defRPr>
            </a:lvl1pPr>
          </a:lstStyle>
          <a:p>
            <a:pPr/>
            <a:r>
              <a:t>Quiz Answers</a:t>
            </a:r>
          </a:p>
        </p:txBody>
      </p:sp>
      <p:sp>
        <p:nvSpPr>
          <p:cNvPr id="138" name="Google Shape;171;g3e87dffce00_0_34"/>
          <p:cNvSpPr txBox="1"/>
          <p:nvPr/>
        </p:nvSpPr>
        <p:spPr>
          <a:xfrm>
            <a:off x="1255124" y="2486024"/>
            <a:ext cx="3414902" cy="2440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indent="457200"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1-C</a:t>
            </a:r>
          </a:p>
          <a:p>
            <a:pPr indent="457200"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2-A</a:t>
            </a:r>
          </a:p>
          <a:p>
            <a:pPr indent="457200"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3-B</a:t>
            </a:r>
          </a:p>
          <a:p>
            <a:pPr indent="457200"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4-A</a:t>
            </a:r>
          </a:p>
          <a:p>
            <a:pPr indent="457200"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5-C</a:t>
            </a:r>
          </a:p>
        </p:txBody>
      </p:sp>
      <p:pic>
        <p:nvPicPr>
          <p:cNvPr id="139" name="Στιγμιότυπο οθόνης 2026-06-04, 11.59.15 μμ.pngGoogle Shape;173;g3e87dffce00_0_34" descr="Στιγμιότυπο οθόνης 2026-06-04, 11.59.15 μμ.pngGoogle Shape;173;g3e87dffce00_0_34"/>
          <p:cNvPicPr>
            <a:picLocks noChangeAspect="1"/>
          </p:cNvPicPr>
          <p:nvPr/>
        </p:nvPicPr>
        <p:blipFill>
          <a:blip r:embed="rId2">
            <a:extLst/>
          </a:blip>
          <a:srcRect l="0" t="0" r="0" b="6516"/>
          <a:stretch>
            <a:fillRect/>
          </a:stretch>
        </p:blipFill>
        <p:spPr>
          <a:xfrm>
            <a:off x="7567549" y="1309700"/>
            <a:ext cx="6181777" cy="510189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Google Shape;174;g3e87dffce00_0_34"/>
          <p:cNvSpPr txBox="1"/>
          <p:nvPr/>
        </p:nvSpPr>
        <p:spPr>
          <a:xfrm>
            <a:off x="4198099" y="2486025"/>
            <a:ext cx="3000001" cy="244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indent="457200"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6-A</a:t>
            </a:r>
          </a:p>
          <a:p>
            <a:pPr indent="457200"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7-A</a:t>
            </a:r>
          </a:p>
          <a:p>
            <a:pPr indent="457200"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8-A</a:t>
            </a:r>
          </a:p>
          <a:p>
            <a:pPr indent="457200"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9-C</a:t>
            </a:r>
          </a:p>
          <a:p>
            <a:pPr>
              <a:lnSpc>
                <a:spcPct val="115000"/>
              </a:lnSpc>
              <a:defRPr sz="2800">
                <a:solidFill>
                  <a:srgbClr val="303030"/>
                </a:solidFill>
              </a:defRPr>
            </a:pPr>
            <a:r>
              <a:t>    10-D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58;p2"/>
          <p:cNvSpPr txBox="1"/>
          <p:nvPr/>
        </p:nvSpPr>
        <p:spPr>
          <a:xfrm>
            <a:off x="1200149" y="1514449"/>
            <a:ext cx="12887402" cy="611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41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is the primary concern associated with the 'Harvest Now, Decrypt Later' (HNDL) threat in the financial sector?</a:t>
            </a:r>
          </a:p>
          <a:p>
            <a:pPr defTabSz="457200">
              <a:defRPr sz="35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Adversaries utilise current classical computers to break quantum-encrypted tokens in real-time.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Adversaries use quantum computers to intercept and delete classical data before it reaches its destination.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Adversaries collect encrypted data today to decipher it once sufficiently powerful quantum computers are available.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Adversaries harvest quantum keys to disrupt the physical infrastructure of traditional banking data centres.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64;p3"/>
          <p:cNvSpPr txBox="1"/>
          <p:nvPr/>
        </p:nvSpPr>
        <p:spPr>
          <a:xfrm>
            <a:off x="1243024" y="1200149"/>
            <a:ext cx="11130002" cy="694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4100">
                <a:solidFill>
                  <a:srgbClr val="303030"/>
                </a:solidFill>
              </a:defRPr>
            </a:pPr>
            <a:r>
              <a:t>Why is Post-Quantum Cryptography (PQC) considered more suitable for near-term adoption in banking than Quantum Key Distribution (QKD)?</a:t>
            </a:r>
          </a:p>
          <a:p>
            <a:pPr defTabSz="457200">
              <a:defRPr sz="25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4100"/>
          </a:p>
          <a:p>
            <a:pPr defTabSz="457200">
              <a:defRPr sz="25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PQC can be implemented on existing classical hardware and software without requiring new physical infrastructure.</a:t>
            </a:r>
          </a:p>
          <a:p>
            <a:pPr defTabSz="457200">
              <a:defRPr sz="25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PQC eliminates the need for any mathematical complexity by using polarized photons for data transmission.</a:t>
            </a:r>
          </a:p>
          <a:p>
            <a:pPr defTabSz="457200">
              <a:defRPr sz="25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PQC is the only method capable of protecting data against 'Harvest Now, Decrypt Later' attacks.</a:t>
            </a:r>
          </a:p>
          <a:p>
            <a:pPr defTabSz="457200">
              <a:defRPr sz="25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PQC uses the laws of physics to guarantee that any attempt at eavesdropping is physically impossible.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Which quantum-inspired algorithm is expected to significantly enhance credit risk evaluation by processing multiple scenarios simultaneously?…"/>
          <p:cNvSpPr txBox="1"/>
          <p:nvPr/>
        </p:nvSpPr>
        <p:spPr>
          <a:xfrm>
            <a:off x="596085" y="1635780"/>
            <a:ext cx="13705612" cy="3901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42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Which quantum-inspired algorithm is expected to significantly enhance credit risk evaluation by processing multiple scenarios simultaneously?</a:t>
            </a:r>
          </a:p>
          <a:p>
            <a:pPr defTabSz="457200">
              <a:defRPr sz="16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Hamming Quasi-Cyclic (HQC)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Quantum Monte Carlo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Grover's Algorithm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Shor's 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81;p5" descr="Google Shape;81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142" y="2144820"/>
            <a:ext cx="847841" cy="847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Google Shape;82;p5" descr="Google Shape;82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989" y="4652433"/>
            <a:ext cx="874146" cy="87414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83;p5"/>
          <p:cNvSpPr txBox="1"/>
          <p:nvPr/>
        </p:nvSpPr>
        <p:spPr>
          <a:xfrm>
            <a:off x="931149" y="1486950"/>
            <a:ext cx="13087502" cy="574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41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 the Post-Quantum Financial Infrastructure Framework (PQFIF) inequality X+Y&gt;Z, what does the variable Y represent?</a:t>
            </a:r>
          </a:p>
          <a:p>
            <a:pPr defTabSz="457200">
              <a:defRPr sz="16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The required security shelf-life of the archived data.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The total economic loss expected from a systemic cryptographic failure.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The time required to migrate the cryptographic infrastructure to a new standard.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The estimated time until a cryptographically relevant quantum computer is realized.</a:t>
            </a:r>
          </a:p>
          <a:p>
            <a:pPr defTabSz="457200">
              <a:defRPr sz="16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6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88;p6"/>
          <p:cNvSpPr txBox="1"/>
          <p:nvPr/>
        </p:nvSpPr>
        <p:spPr>
          <a:xfrm>
            <a:off x="871549" y="1528774"/>
            <a:ext cx="13330202" cy="582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41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was a primary achievement of Project Leap's first phase, led by the BIS Innovation Hub and European central banks?</a:t>
            </a:r>
          </a:p>
          <a:p>
            <a:pPr defTabSz="457200">
              <a:defRPr sz="16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Completely replacing all classical RSA-2048 encryption across the global SWIFT network.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Developing a quantum computer capable of breaking current AES-128 encryption standards.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Establishing a quantum-resistant, hybrid-encrypted communication tunnel between central bank IT systems.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The successful creation of the world's first unforgeable physical quantum currency for retail use.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93;p7"/>
          <p:cNvSpPr txBox="1"/>
          <p:nvPr/>
        </p:nvSpPr>
        <p:spPr>
          <a:xfrm>
            <a:off x="3039035" y="364958"/>
            <a:ext cx="1011177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1249"/>
              </a:lnSpc>
              <a:defRPr sz="40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				</a:t>
            </a:r>
          </a:p>
        </p:txBody>
      </p:sp>
      <p:sp>
        <p:nvSpPr>
          <p:cNvPr id="127" name="Google Shape;94;p7"/>
          <p:cNvSpPr txBox="1"/>
          <p:nvPr/>
        </p:nvSpPr>
        <p:spPr>
          <a:xfrm>
            <a:off x="739799" y="1571624"/>
            <a:ext cx="13150802" cy="671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41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does Quantum Key Distribution (QKD) identify the presence of an eavesdropper during the key exchange process?</a:t>
            </a:r>
          </a:p>
          <a:p>
            <a:pPr defTabSz="457200">
              <a:defRPr sz="16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Attempts to measure or intercept the quantum states perturb them, introducing detectable transmission errors.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The system uses AI-driven algorithms to scan for suspicious IP addresses along the fibre-optic route.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The system automatically slows down data rates to 800 Gbps to allow for manual inspection of packets.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It requires a physical 'trusted node' to verify the digital signature of every photon sent.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00;p8"/>
          <p:cNvSpPr txBox="1"/>
          <p:nvPr/>
        </p:nvSpPr>
        <p:spPr>
          <a:xfrm>
            <a:off x="364349" y="1414474"/>
            <a:ext cx="13901702" cy="404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41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Which NIST standard is intended to replace classical digital signatures (like RSA and ECDSA) to secure institutional cryptocurrency wallets?</a:t>
            </a:r>
          </a:p>
          <a:p>
            <a:pPr defTabSz="457200">
              <a:defRPr sz="16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ML-DSA (FIPS 204)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ML-KEM (FIPS 203)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SHA-256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HQC (Hamming Quasi-Cyclic)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05;p9"/>
          <p:cNvSpPr txBox="1"/>
          <p:nvPr/>
        </p:nvSpPr>
        <p:spPr>
          <a:xfrm>
            <a:off x="914375" y="1743049"/>
            <a:ext cx="11558700" cy="6358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defRPr sz="41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is meant by the term 'crypto-agility' in the context of modernising financial infrastructure?</a:t>
            </a:r>
          </a:p>
          <a:p>
            <a:pPr defTabSz="457200">
              <a:defRPr sz="4100">
                <a:solidFill>
                  <a:srgbClr val="1B1B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A.</a:t>
            </a:r>
            <a:r>
              <a:t> </a:t>
            </a:r>
            <a:r>
              <a:t>The ability of a system to rapidly adapt or switch cryptographic mechanisms without requiring a total infrastructure overhaul.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B.</a:t>
            </a:r>
            <a:r>
              <a:t> </a:t>
            </a:r>
            <a:r>
              <a:t>The physical flexibility of fibre-optic cables used in metropolitan QKD networks.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C.</a:t>
            </a:r>
            <a:r>
              <a:t> </a:t>
            </a:r>
            <a:r>
              <a:t>The speed at which quantum computers can perform transactions compared to traditional banking ledgers.</a:t>
            </a:r>
          </a:p>
          <a:p>
            <a:pPr defTabSz="457200">
              <a:defRPr sz="29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D.</a:t>
            </a:r>
            <a:r>
              <a:t> </a:t>
            </a:r>
            <a:r>
              <a:t>A metric used to measure the power and error-correction capability of a noisy intermediate-scale quantum device.</a:t>
            </a:r>
          </a:p>
          <a:p>
            <a:pPr defTabSz="457200">
              <a:defRPr sz="1600">
                <a:solidFill>
                  <a:srgbClr val="30303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