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4630400" cy="8229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5" name="Shape 10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0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1" name="Google Shape;11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22" name="Google Shape;12;p15" descr="Google Shape;12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4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" name="Google Shape;15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32" name="Google Shape;16;p16" descr="Google Shape;16;p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18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1" name="Google Shape;19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42" name="Google Shape;20;p17" descr="Google Shape;20;p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22;p18" descr="Google Shape;22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27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6" name="Google Shape;28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67" name="Google Shape;29;p20" descr="Google Shape;29;p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31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6" name="Google Shape;32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77" name="Google Shape;33;p21" descr="Google Shape;33;p2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35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6" name="Google Shape;36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87" name="Google Shape;37;p22" descr="Google Shape;37;p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39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6" name="Google Shape;40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97" name="Google Shape;41;p23" descr="Google Shape;41;p2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" name="Google Shape;8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214A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" name="Κείμενο τίτλου"/>
          <p:cNvSpPr txBox="1"/>
          <p:nvPr>
            <p:ph type="title"/>
          </p:nvPr>
        </p:nvSpPr>
        <p:spPr>
          <a:xfrm>
            <a:off x="731519" y="110489"/>
            <a:ext cx="13167362" cy="1809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Κείμενο τίτλου</a:t>
            </a:r>
          </a:p>
        </p:txBody>
      </p:sp>
      <p:sp>
        <p:nvSpPr>
          <p:cNvPr id="5" name="Επίπεδο κύριου τμήματος ένα…"/>
          <p:cNvSpPr txBox="1"/>
          <p:nvPr>
            <p:ph type="body" idx="1"/>
          </p:nvPr>
        </p:nvSpPr>
        <p:spPr>
          <a:xfrm>
            <a:off x="731519" y="1920239"/>
            <a:ext cx="13167362" cy="6309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6" name="Αριθμός σλάιντ"/>
          <p:cNvSpPr txBox="1"/>
          <p:nvPr>
            <p:ph type="sldNum" sz="quarter" idx="2"/>
          </p:nvPr>
        </p:nvSpPr>
        <p:spPr>
          <a:xfrm>
            <a:off x="7071359" y="7408544"/>
            <a:ext cx="3413761" cy="43815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46;p1" descr="Google Shape;46;p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0" name="Google Shape;47;p1"/>
          <p:cNvGrpSpPr/>
          <p:nvPr/>
        </p:nvGrpSpPr>
        <p:grpSpPr>
          <a:xfrm>
            <a:off x="-1" y="-364495"/>
            <a:ext cx="14761961" cy="8594095"/>
            <a:chOff x="0" y="0"/>
            <a:chExt cx="14761959" cy="8594093"/>
          </a:xfrm>
        </p:grpSpPr>
        <p:sp>
          <p:nvSpPr>
            <p:cNvPr id="108" name="Ορθογώνιο"/>
            <p:cNvSpPr/>
            <p:nvPr/>
          </p:nvSpPr>
          <p:spPr>
            <a:xfrm>
              <a:off x="-1" y="-1"/>
              <a:ext cx="14761961" cy="8594095"/>
            </a:xfrm>
            <a:prstGeom prst="rect">
              <a:avLst/>
            </a:prstGeom>
            <a:solidFill>
              <a:srgbClr val="00214A">
                <a:alpha val="9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" name="Κείμενο"/>
            <p:cNvSpPr txBox="1"/>
            <p:nvPr/>
          </p:nvSpPr>
          <p:spPr>
            <a:xfrm>
              <a:off x="45724" y="-1"/>
              <a:ext cx="14670510" cy="17993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/>
            <a:p>
              <a:pPr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</a:defRPr>
              </a:pPr>
              <a:r>
                <a:t>  </a:t>
              </a:r>
            </a:p>
            <a:p>
              <a:pPr algn="ctr"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</a:defRPr>
              </a:pPr>
              <a:r>
                <a:t>  </a:t>
              </a:r>
            </a:p>
          </p:txBody>
        </p:sp>
      </p:grpSp>
      <p:sp>
        <p:nvSpPr>
          <p:cNvPr id="111" name="Google Shape;48;p1"/>
          <p:cNvSpPr txBox="1"/>
          <p:nvPr/>
        </p:nvSpPr>
        <p:spPr>
          <a:xfrm>
            <a:off x="2991199" y="598400"/>
            <a:ext cx="12042301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71875"/>
              </a:lnSpc>
              <a:defRPr sz="73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          EMTD Quiz</a:t>
            </a:r>
          </a:p>
        </p:txBody>
      </p:sp>
      <p:pic>
        <p:nvPicPr>
          <p:cNvPr id="112" name="Στιγμιότυπο οθόνης 2026-06-04, 11.30.56 μμ.pngGoogle Shape;51;p1" descr="Στιγμιότυπο οθόνης 2026-06-04, 11.30.56 μμ.pngGoogle Shape;51;p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59962" y="2735600"/>
            <a:ext cx="7510475" cy="43027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58;p2"/>
          <p:cNvSpPr txBox="1"/>
          <p:nvPr/>
        </p:nvSpPr>
        <p:spPr>
          <a:xfrm>
            <a:off x="1200149" y="1514449"/>
            <a:ext cx="12887402" cy="5304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is the primary function of Stage 1 (Deterministic Pre-Checks) in the EMTD pipeline?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</a:t>
            </a:r>
            <a:r>
              <a:t>Executing 12 always-run deterministic checks to establish context for downstream models within 50 ms.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Selecting specialist detection components from a catalogue of 337 mappings.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Routing email content to Large Language Models to propose candidate attack patterns.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Combining findings from specialist components using weighted confidence scoring.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64;p3"/>
          <p:cNvSpPr txBox="1"/>
          <p:nvPr/>
        </p:nvSpPr>
        <p:spPr>
          <a:xfrm>
            <a:off x="1243024" y="1200150"/>
            <a:ext cx="11130002" cy="68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  <a:defRPr sz="4100">
                <a:solidFill>
                  <a:srgbClr val="303030"/>
                </a:solidFill>
              </a:defRPr>
            </a:pPr>
            <a:r>
              <a:t>How does Stage 3 (Dynamic Component Selection) maintain computational efficiency during email processing??</a:t>
            </a: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4100"/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</a:t>
            </a:r>
            <a:r>
              <a:t> </a:t>
            </a:r>
            <a:r>
              <a:t>It caps the total execution time across all 69 components to under 50 milliseconds.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It automatically downgrades CRITICAL components to LOW priority to reduce execution overhead.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It uses 337 trigger mappings to select and deduplicate only the specialist components associated with candidate attacks.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It bypasses all always-run deterministic pre-checks whenever an attack is classified by Stage 2.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Which functional family in the EMTD framework covers open-source intelligence and organisational context checks??…"/>
          <p:cNvSpPr txBox="1"/>
          <p:nvPr/>
        </p:nvSpPr>
        <p:spPr>
          <a:xfrm>
            <a:off x="596085" y="1635780"/>
            <a:ext cx="13181813" cy="5234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defTabSz="457200">
              <a:defRPr sz="42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Which functional family in the EMTD framework covers open-source intelligence and organisational context checks??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</a:t>
            </a:r>
            <a:r>
              <a:t> </a:t>
            </a:r>
            <a:r>
              <a:t>SA-08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SA-07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SA-01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SA-04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81;p5" descr="Google Shape;81;p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1142" y="2144820"/>
            <a:ext cx="847841" cy="8478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Google Shape;82;p5" descr="Google Shape;82;p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7989" y="4652433"/>
            <a:ext cx="874146" cy="874147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Google Shape;83;p5"/>
          <p:cNvSpPr txBox="1"/>
          <p:nvPr/>
        </p:nvSpPr>
        <p:spPr>
          <a:xfrm>
            <a:off x="931149" y="1486950"/>
            <a:ext cx="13087502" cy="6052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 email evaluated by the EMTD Orchestrator receives a final threat score of 0.72. Which assessment verdict will be assigned?</a:t>
            </a:r>
          </a:p>
          <a:p>
            <a:pPr algn="ctr" defTabSz="457200">
              <a:defRPr sz="30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</a:t>
            </a:r>
            <a:r>
              <a:t>FLAG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BLOCK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PASS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QUARANTINE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88;p6"/>
          <p:cNvSpPr txBox="1"/>
          <p:nvPr/>
        </p:nvSpPr>
        <p:spPr>
          <a:xfrm>
            <a:off x="871549" y="1528774"/>
            <a:ext cx="13330202" cy="5379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maximum threat score is imposed by the single-family capping rule when all suspicious findings belong to one component family??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</a:t>
            </a:r>
            <a:r>
              <a:t> </a:t>
            </a:r>
            <a:r>
              <a:t>0.60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0.35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0.59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0.85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93;p7"/>
          <p:cNvSpPr txBox="1"/>
          <p:nvPr/>
        </p:nvSpPr>
        <p:spPr>
          <a:xfrm>
            <a:off x="3039035" y="364958"/>
            <a:ext cx="1011177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1249"/>
              </a:lnSpc>
              <a:defRPr sz="40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				</a:t>
            </a:r>
          </a:p>
        </p:txBody>
      </p:sp>
      <p:sp>
        <p:nvSpPr>
          <p:cNvPr id="127" name="Google Shape;94;p7"/>
          <p:cNvSpPr txBox="1"/>
          <p:nvPr/>
        </p:nvSpPr>
        <p:spPr>
          <a:xfrm>
            <a:off x="739799" y="1571624"/>
            <a:ext cx="13150802" cy="5163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multiplier is applied by the Orchestrator when suspicious CRITICAL findings are detected across three or more distinct component families?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1.50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1.25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1.00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1.15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00;p8"/>
          <p:cNvSpPr txBox="1"/>
          <p:nvPr/>
        </p:nvSpPr>
        <p:spPr>
          <a:xfrm>
            <a:off x="364349" y="1414474"/>
            <a:ext cx="13901702" cy="342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 Stage 5 weighted confidence score fusion, what severity weight is assigned to CRITICAL findings?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</a:t>
            </a:r>
            <a:r>
              <a:t> 3</a:t>
            </a: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</a:t>
            </a:r>
            <a:r>
              <a:t> 2</a:t>
            </a: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</a:t>
            </a:r>
            <a:r>
              <a:t> 1</a:t>
            </a: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</a:t>
            </a:r>
            <a:r>
              <a:t>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05;p9"/>
          <p:cNvSpPr txBox="1"/>
          <p:nvPr/>
        </p:nvSpPr>
        <p:spPr>
          <a:xfrm>
            <a:off x="914375" y="1743050"/>
            <a:ext cx="11558700" cy="5939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many defined attack patterns are included in the EMTD threat ontology for wealth management?</a:t>
            </a:r>
          </a:p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</a:t>
            </a:r>
            <a:r>
              <a:t> </a:t>
            </a:r>
            <a:r>
              <a:t>24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69</a:t>
            </a: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337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12</a:t>
            </a:r>
            <a:endParaRPr sz="25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10;p10"/>
          <p:cNvSpPr txBox="1"/>
          <p:nvPr/>
        </p:nvSpPr>
        <p:spPr>
          <a:xfrm>
            <a:off x="342899" y="1785950"/>
            <a:ext cx="12987302" cy="6736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the Stage 5 base score calculation treat check results that are skipped, stubbed, or erroneous?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</a:t>
            </a:r>
            <a:r>
              <a:t>They are completely excluded from the total severity weight calculation.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They receive a default confidence score of 50% to compensate for missing data.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They trigger an automatic fallback to a QUARANTINE assessment.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They are included in the denominator as clean findings with a score of 0.00.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15;p11"/>
          <p:cNvSpPr txBox="1"/>
          <p:nvPr/>
        </p:nvSpPr>
        <p:spPr>
          <a:xfrm>
            <a:off x="514350" y="1514450"/>
            <a:ext cx="13601700" cy="6527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Which finding level is required across distinct component families to trigger multi-source corroboration boosting in Stage 5?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</a:t>
            </a:r>
            <a:r>
              <a:t>CRITICAL findings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</a:t>
            </a:r>
            <a:r>
              <a:t>Deterministic rule findings only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</a:t>
            </a:r>
            <a:r>
              <a:t>HIGH or CRITICAL findings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</a:t>
            </a:r>
            <a:r>
              <a:t>Any finding regardless of priority</a:t>
            </a:r>
          </a:p>
          <a:p>
            <a:pPr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70;g3e87dffce00_0_34"/>
          <p:cNvSpPr txBox="1"/>
          <p:nvPr/>
        </p:nvSpPr>
        <p:spPr>
          <a:xfrm>
            <a:off x="1630625" y="1413149"/>
            <a:ext cx="6129300" cy="1661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b="1" sz="4800">
                <a:solidFill>
                  <a:srgbClr val="00214A"/>
                </a:solidFill>
              </a:defRPr>
            </a:lvl1pPr>
          </a:lstStyle>
          <a:p>
            <a:pPr/>
            <a:r>
              <a:t>Quiz Answers</a:t>
            </a:r>
          </a:p>
        </p:txBody>
      </p:sp>
      <p:sp>
        <p:nvSpPr>
          <p:cNvPr id="138" name="Google Shape;171;g3e87dffce00_0_34"/>
          <p:cNvSpPr txBox="1"/>
          <p:nvPr/>
        </p:nvSpPr>
        <p:spPr>
          <a:xfrm>
            <a:off x="1255125" y="2486025"/>
            <a:ext cx="3414901" cy="244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1-A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2-C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3-A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4-D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5-C</a:t>
            </a:r>
          </a:p>
        </p:txBody>
      </p:sp>
      <p:pic>
        <p:nvPicPr>
          <p:cNvPr id="139" name="Στιγμιότυπο οθόνης 2026-06-04, 11.59.15 μμ.pngGoogle Shape;173;g3e87dffce00_0_34" descr="Στιγμιότυπο οθόνης 2026-06-04, 11.59.15 μμ.pngGoogle Shape;173;g3e87dffce00_0_34"/>
          <p:cNvPicPr>
            <a:picLocks noChangeAspect="1"/>
          </p:cNvPicPr>
          <p:nvPr/>
        </p:nvPicPr>
        <p:blipFill>
          <a:blip r:embed="rId2">
            <a:extLst/>
          </a:blip>
          <a:srcRect l="0" t="0" r="0" b="6515"/>
          <a:stretch>
            <a:fillRect/>
          </a:stretch>
        </p:blipFill>
        <p:spPr>
          <a:xfrm>
            <a:off x="7567549" y="1309700"/>
            <a:ext cx="6181777" cy="5101900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Google Shape;174;g3e87dffce00_0_34"/>
          <p:cNvSpPr txBox="1"/>
          <p:nvPr/>
        </p:nvSpPr>
        <p:spPr>
          <a:xfrm>
            <a:off x="4198099" y="2486025"/>
            <a:ext cx="3000001" cy="244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6-B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7-D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8-A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9-A</a:t>
            </a:r>
          </a:p>
          <a:p>
            <a:pPr>
              <a:lnSpc>
                <a:spcPct val="115000"/>
              </a:lnSpc>
              <a:defRPr sz="2800">
                <a:solidFill>
                  <a:srgbClr val="303030"/>
                </a:solidFill>
              </a:defRPr>
            </a:pPr>
            <a:r>
              <a:t>    10-A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