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14630400" cy="8229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000000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381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381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1" name="Shape 10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7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5" name="Google Shape;8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214A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22;p18" descr="Google Shape;22;p1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45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7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3" name="Google Shape;8;p14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0214A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54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27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62" name="Google Shape;28;p2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63" name="Google Shape;29;p20" descr="Google Shape;29;p2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31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72" name="Google Shape;32;p2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73" name="Google Shape;33;p21" descr="Google Shape;33;p2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35;p2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82" name="Google Shape;36;p22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83" name="Google Shape;37;p22" descr="Google Shape;37;p2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84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39;p2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92" name="Google Shape;40;p23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93" name="Google Shape;41;p23" descr="Google Shape;41;p2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94" name="Αριθμός σλάιντ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6F4F4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3" name="Google Shape;11;p15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pic>
        <p:nvPicPr>
          <p:cNvPr id="4" name="Google Shape;12;p15" descr="Google Shape;12;p1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1569" y="213042"/>
            <a:ext cx="1425654" cy="142565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Κείμενο τίτλου"/>
          <p:cNvSpPr txBox="1"/>
          <p:nvPr>
            <p:ph type="title"/>
          </p:nvPr>
        </p:nvSpPr>
        <p:spPr>
          <a:xfrm>
            <a:off x="2192020" y="923925"/>
            <a:ext cx="11704320" cy="20021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 anchor="ctr"/>
          <a:lstStyle/>
          <a:p>
            <a:pPr/>
            <a:r>
              <a:t>Κείμενο τίτλου</a:t>
            </a:r>
          </a:p>
        </p:txBody>
      </p:sp>
      <p:sp>
        <p:nvSpPr>
          <p:cNvPr id="6" name="Επίπεδο κύριου τμήματος ένα…"/>
          <p:cNvSpPr txBox="1"/>
          <p:nvPr>
            <p:ph type="body" idx="1"/>
          </p:nvPr>
        </p:nvSpPr>
        <p:spPr>
          <a:xfrm>
            <a:off x="8166100" y="2926079"/>
            <a:ext cx="5730240" cy="5303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8" tIns="45718" rIns="45718" bIns="45718"/>
          <a:lstStyle/>
          <a:p>
            <a:pPr/>
            <a:r>
              <a:t>Επίπεδο κύριου τμήματος ένα</a:t>
            </a:r>
          </a:p>
          <a:p>
            <a:pPr lvl="1"/>
            <a:r>
              <a:t>Επίπεδο κύριου τμήματος δύο</a:t>
            </a:r>
          </a:p>
          <a:p>
            <a:pPr lvl="2"/>
            <a:r>
              <a:t>Επίπεδο κύριου τμήματος τρία</a:t>
            </a:r>
          </a:p>
          <a:p>
            <a:pPr lvl="3"/>
            <a:r>
              <a:t>Επίπεδο κύριου τμήματος τέσσερα</a:t>
            </a:r>
          </a:p>
          <a:p>
            <a:pPr lvl="4"/>
            <a:r>
              <a:t>Επίπεδο κύριου τμήματος πέντε</a:t>
            </a:r>
          </a:p>
        </p:txBody>
      </p:sp>
      <p:sp>
        <p:nvSpPr>
          <p:cNvPr id="7" name="Αριθμός σλάιντ"/>
          <p:cNvSpPr txBox="1"/>
          <p:nvPr>
            <p:ph type="sldNum" sz="quarter" idx="2"/>
          </p:nvPr>
        </p:nvSpPr>
        <p:spPr>
          <a:xfrm>
            <a:off x="10211466" y="7495493"/>
            <a:ext cx="273655" cy="264253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46;p1" descr="Google Shape;46;p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106" name="Google Shape;47;p1"/>
          <p:cNvGrpSpPr/>
          <p:nvPr/>
        </p:nvGrpSpPr>
        <p:grpSpPr>
          <a:xfrm>
            <a:off x="-2" y="-364496"/>
            <a:ext cx="14761963" cy="8594097"/>
            <a:chOff x="0" y="0"/>
            <a:chExt cx="14761962" cy="8594096"/>
          </a:xfrm>
        </p:grpSpPr>
        <p:sp>
          <p:nvSpPr>
            <p:cNvPr id="104" name="Ορθογώνιο"/>
            <p:cNvSpPr/>
            <p:nvPr/>
          </p:nvSpPr>
          <p:spPr>
            <a:xfrm>
              <a:off x="-1" y="-1"/>
              <a:ext cx="14761963" cy="8594097"/>
            </a:xfrm>
            <a:prstGeom prst="rect">
              <a:avLst/>
            </a:prstGeom>
            <a:solidFill>
              <a:srgbClr val="00214A">
                <a:alpha val="90196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algn="ctr">
                <a:lnSpc>
                  <a:spcPct val="115000"/>
                </a:lnSpc>
                <a:spcBef>
                  <a:spcPts val="1800"/>
                </a:spcBef>
                <a:defRPr b="1" sz="47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Arial"/>
                </a:defRPr>
              </a:pPr>
            </a:p>
          </p:txBody>
        </p:sp>
        <p:sp>
          <p:nvSpPr>
            <p:cNvPr id="105" name="Κείμενο"/>
            <p:cNvSpPr txBox="1"/>
            <p:nvPr/>
          </p:nvSpPr>
          <p:spPr>
            <a:xfrm>
              <a:off x="45723" y="-1"/>
              <a:ext cx="14670513" cy="179931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/>
            <a:p>
              <a:pPr>
                <a:lnSpc>
                  <a:spcPct val="115000"/>
                </a:lnSpc>
                <a:spcBef>
                  <a:spcPts val="1800"/>
                </a:spcBef>
                <a:defRPr b="1" sz="47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Arial"/>
                </a:defRPr>
              </a:pPr>
              <a:r>
                <a:t>  </a:t>
              </a:r>
            </a:p>
            <a:p>
              <a:pPr algn="ctr">
                <a:lnSpc>
                  <a:spcPct val="115000"/>
                </a:lnSpc>
                <a:spcBef>
                  <a:spcPts val="1800"/>
                </a:spcBef>
                <a:defRPr b="1" sz="4700">
                  <a:solidFill>
                    <a:srgbClr val="FFFFFF"/>
                  </a:solidFill>
                  <a:latin typeface="+mj-lt"/>
                  <a:ea typeface="+mj-ea"/>
                  <a:cs typeface="+mj-cs"/>
                  <a:sym typeface="Arial"/>
                </a:defRPr>
              </a:pPr>
              <a:r>
                <a:t>  </a:t>
              </a:r>
            </a:p>
          </p:txBody>
        </p:sp>
      </p:grpSp>
      <p:sp>
        <p:nvSpPr>
          <p:cNvPr id="107" name="Google Shape;48;p1"/>
          <p:cNvSpPr txBox="1"/>
          <p:nvPr/>
        </p:nvSpPr>
        <p:spPr>
          <a:xfrm>
            <a:off x="2977090" y="739483"/>
            <a:ext cx="12042303" cy="1079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71875"/>
              </a:lnSpc>
              <a:defRPr sz="73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          eBPF Quiz </a:t>
            </a:r>
          </a:p>
        </p:txBody>
      </p:sp>
      <p:pic>
        <p:nvPicPr>
          <p:cNvPr id="108" name="Στιγμιότυπο οθόνης 2026-06-04, 11.30.56 μμ.pngGoogle Shape;51;p1" descr="Στιγμιότυπο οθόνης 2026-06-04, 11.30.56 μμ.pngGoogle Shape;51;p1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559962" y="2735600"/>
            <a:ext cx="7510476" cy="43027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58;p2"/>
          <p:cNvSpPr txBox="1"/>
          <p:nvPr/>
        </p:nvSpPr>
        <p:spPr>
          <a:xfrm>
            <a:off x="1200148" y="1514448"/>
            <a:ext cx="12887404" cy="5152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What is the primary function of the eBPF verifier during the program loading phase?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Attaching probes directly to designated system call entry and exit points.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Filtering transaction payload content in user space before generating alert records.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Analyzing bytecode to guarantee bounded execution, valid memory accesses, and prevention of kernel crashes.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Compiling restricted C code into native CPU machine instructions prior to kernel attachment.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64;p3"/>
          <p:cNvSpPr txBox="1"/>
          <p:nvPr/>
        </p:nvSpPr>
        <p:spPr>
          <a:xfrm>
            <a:off x="1243024" y="1200150"/>
            <a:ext cx="11130003" cy="61244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>
              <a:lnSpc>
                <a:spcPct val="115000"/>
              </a:lnSpc>
              <a:defRPr sz="41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What happens if an eBPF program fails the static verification check during submission via the bpf system call?</a:t>
            </a:r>
          </a:p>
          <a:p>
            <a:pPr defTabSz="457200">
              <a:defRPr sz="41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The operating system reboots to clear the invalid memory instructions.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The program is rejected by the kernel loader and is never executed.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The program runs in a restricted fallback mode with reduced system privileges.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The program is dynamically modified with runtime exception handlers before loading.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Which safety check does the eBPF verifier enforce to prevent custom programs from causing infinite execution loops in kernel space?…"/>
          <p:cNvSpPr txBox="1"/>
          <p:nvPr/>
        </p:nvSpPr>
        <p:spPr>
          <a:xfrm>
            <a:off x="596085" y="1635779"/>
            <a:ext cx="14579601" cy="47028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 defTabSz="457200">
              <a:defRPr sz="42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Which safety check does the eBPF verifier enforce to prevent custom programs from causing infinite execution loops in kernel space?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Hardware MMU isolation enforced through virtual machine hypercalls.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User-space heartbeat polling cycles executed during every hook invocation.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Preemptive multi-threading using dynamic kernel timer interrupts.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Bounded execution control-flow analysis to guarantee program termination.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81;p5" descr="Google Shape;81;p5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1142" y="2144820"/>
            <a:ext cx="847841" cy="847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17" name="Google Shape;82;p5" descr="Google Shape;82;p5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17989" y="4652433"/>
            <a:ext cx="874146" cy="874148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Google Shape;83;p5"/>
          <p:cNvSpPr txBox="1"/>
          <p:nvPr/>
        </p:nvSpPr>
        <p:spPr>
          <a:xfrm>
            <a:off x="931149" y="1486949"/>
            <a:ext cx="13087502" cy="48983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does the eBPF verifier protect host memory against out-of-bounds pointer reads or writes?</a:t>
            </a:r>
          </a:p>
          <a:p>
            <a:pPr algn="ctr" defTabSz="457200">
              <a:defRPr sz="30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It inspects all pointer arithmetic and memory offsets to ensure they remain within authorized bounds.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It isolates eBPF program variables into dedicated hardware RAM chips.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It redirects invalid memory references to a temporary swap area in user space.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It encrypts kernel memory pages before eBPF maps read or write data.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88;p6"/>
          <p:cNvSpPr txBox="1"/>
          <p:nvPr/>
        </p:nvSpPr>
        <p:spPr>
          <a:xfrm>
            <a:off x="871549" y="1528773"/>
            <a:ext cx="13330202" cy="5673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Why can custom eBPF code safely observe host behavior without needing custom kernel modules or system reboots?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It executes entirely in user space while intercepting kernel functions via hypervisor calls.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It bypasses standard security checks by running under unmonitored root privileges.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It executes within a sandboxed in-kernel environment strictly verified for safety prior to dynamic loading.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It converts application binaries into interpreted shell scripts before execution.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93;p7"/>
          <p:cNvSpPr txBox="1"/>
          <p:nvPr/>
        </p:nvSpPr>
        <p:spPr>
          <a:xfrm>
            <a:off x="3039035" y="364957"/>
            <a:ext cx="10111776" cy="596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lnSpc>
                <a:spcPct val="111249"/>
              </a:lnSpc>
              <a:defRPr sz="4000">
                <a:latin typeface="Cambria"/>
                <a:ea typeface="Cambria"/>
                <a:cs typeface="Cambria"/>
                <a:sym typeface="Cambria"/>
              </a:defRPr>
            </a:lvl1pPr>
          </a:lstStyle>
          <a:p>
            <a:pPr/>
            <a:r>
              <a:t>				</a:t>
            </a:r>
          </a:p>
        </p:txBody>
      </p:sp>
      <p:sp>
        <p:nvSpPr>
          <p:cNvPr id="123" name="Google Shape;94;p7"/>
          <p:cNvSpPr txBox="1"/>
          <p:nvPr/>
        </p:nvSpPr>
        <p:spPr>
          <a:xfrm>
            <a:off x="739799" y="1571623"/>
            <a:ext cx="13150802" cy="5379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Which tool in the eBPF ecosystem is best suited for ad-hoc investigations and incident triage using a high-level scripting language?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Tetragon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libbpf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bpftrace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BCC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00;p8"/>
          <p:cNvSpPr txBox="1"/>
          <p:nvPr/>
        </p:nvSpPr>
        <p:spPr>
          <a:xfrm>
            <a:off x="364349" y="1414473"/>
            <a:ext cx="13901702" cy="5379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When stable, documented interfaces are required for host event tracing across kernel updates, which hook point should be chosen over kprobes?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Tracepoints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uprobes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LSM</a:t>
            </a: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XDP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05;p9"/>
          <p:cNvSpPr txBox="1"/>
          <p:nvPr/>
        </p:nvSpPr>
        <p:spPr>
          <a:xfrm>
            <a:off x="914375" y="1743050"/>
            <a:ext cx="11558700" cy="620681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How does eBPF monitoring differ fundamentally from standard application logs when analyzing host security activity?</a:t>
            </a:r>
          </a:p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4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eBPF processes network packet payloads exclusively outside of the host operating system.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4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eBPF requires modifying application source code to insert diagnostic print statements.</a:t>
            </a:r>
          </a:p>
          <a:p>
            <a:pPr algn="ctr" defTabSz="457200">
              <a:defRPr sz="24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4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eBPF replaces the need for SIEM indexing platforms and long-term storage.</a:t>
            </a:r>
          </a:p>
          <a:p>
            <a:pPr algn="ctr" defTabSz="457200">
              <a:defRPr sz="24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4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eBPF captures actual kernel-level system actions rather than relying on self-reported application logging.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10;p10"/>
          <p:cNvSpPr txBox="1"/>
          <p:nvPr/>
        </p:nvSpPr>
        <p:spPr>
          <a:xfrm>
            <a:off x="342899" y="1785949"/>
            <a:ext cx="12987302" cy="58381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In a financial monitoring system, which eBPF signal corresponds to potential privilege escalation (MITRE ATT&amp;CK T1068)?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ctr" defTabSz="457200">
              <a:defRPr sz="29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Multiple short-lived TCP connections established across distinct port numbers.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Outbound network sockets connected to external destinations not present on an allow-list.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A child process spawned with UID 0 originating from a non-root parent process.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Rapid bursts of TCP connection requests directed to an authentication service port.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15;p11"/>
          <p:cNvSpPr txBox="1"/>
          <p:nvPr/>
        </p:nvSpPr>
        <p:spPr>
          <a:xfrm>
            <a:off x="514350" y="1514449"/>
            <a:ext cx="13601700" cy="62318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defTabSz="457200">
              <a:defRPr sz="41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Which design principle must be observed when deploying eBPF telemetry collectors in regulated financial environments under frameworks like GDPR?</a:t>
            </a: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1600">
                <a:solidFill>
                  <a:srgbClr val="1B1B1C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A. Store unencrypted raw network traffic payloads in public cloud storage buckets.</a:t>
            </a:r>
          </a:p>
          <a:p>
            <a:pPr algn="ctr" defTabSz="457200">
              <a:defRPr sz="16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B. Collect process and connection metadata only, completely omitting financial transaction payloads.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C. Disable the kernel verifier to maximize event output throughput under heavy load.</a:t>
            </a:r>
          </a:p>
          <a:p>
            <a:pPr algn="ctr"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</a:p>
          <a:p>
            <a:pPr defTabSz="457200">
              <a:defRPr sz="2500">
                <a:solidFill>
                  <a:srgbClr val="303030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t>D. Recompile the Linux kernel before loading new monitoring rules in production.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70;g3e87dffce00_0_34"/>
          <p:cNvSpPr txBox="1"/>
          <p:nvPr/>
        </p:nvSpPr>
        <p:spPr>
          <a:xfrm>
            <a:off x="1630625" y="1413149"/>
            <a:ext cx="6129301" cy="8614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>
            <a:lvl1pPr>
              <a:lnSpc>
                <a:spcPct val="115000"/>
              </a:lnSpc>
              <a:defRPr b="1" sz="4800">
                <a:solidFill>
                  <a:srgbClr val="00214A"/>
                </a:solidFill>
                <a:latin typeface="+mj-lt"/>
                <a:ea typeface="+mj-ea"/>
                <a:cs typeface="+mj-cs"/>
                <a:sym typeface="Arial"/>
              </a:defRPr>
            </a:lvl1pPr>
          </a:lstStyle>
          <a:p>
            <a:pPr/>
            <a:r>
              <a:t>Quiz Answers</a:t>
            </a:r>
          </a:p>
        </p:txBody>
      </p:sp>
      <p:sp>
        <p:nvSpPr>
          <p:cNvPr id="134" name="Google Shape;171;g3e87dffce00_0_34"/>
          <p:cNvSpPr txBox="1"/>
          <p:nvPr/>
        </p:nvSpPr>
        <p:spPr>
          <a:xfrm>
            <a:off x="1255124" y="2486024"/>
            <a:ext cx="3414902" cy="244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1-C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2-B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3-D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4-A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5-C</a:t>
            </a:r>
          </a:p>
        </p:txBody>
      </p:sp>
      <p:pic>
        <p:nvPicPr>
          <p:cNvPr id="135" name="Στιγμιότυπο οθόνης 2026-06-04, 11.59.15 μμ.pngGoogle Shape;173;g3e87dffce00_0_34" descr="Στιγμιότυπο οθόνης 2026-06-04, 11.59.15 μμ.pngGoogle Shape;173;g3e87dffce00_0_34"/>
          <p:cNvPicPr>
            <a:picLocks noChangeAspect="1"/>
          </p:cNvPicPr>
          <p:nvPr/>
        </p:nvPicPr>
        <p:blipFill>
          <a:blip r:embed="rId2">
            <a:extLst/>
          </a:blip>
          <a:srcRect l="0" t="0" r="0" b="6515"/>
          <a:stretch>
            <a:fillRect/>
          </a:stretch>
        </p:blipFill>
        <p:spPr>
          <a:xfrm>
            <a:off x="7567548" y="1309699"/>
            <a:ext cx="6181778" cy="5101901"/>
          </a:xfrm>
          <a:prstGeom prst="rect">
            <a:avLst/>
          </a:prstGeom>
          <a:ln w="12700">
            <a:miter lim="400000"/>
          </a:ln>
        </p:spPr>
      </p:pic>
      <p:sp>
        <p:nvSpPr>
          <p:cNvPr id="136" name="Google Shape;174;g3e87dffce00_0_34"/>
          <p:cNvSpPr txBox="1"/>
          <p:nvPr/>
        </p:nvSpPr>
        <p:spPr>
          <a:xfrm>
            <a:off x="4198099" y="2486024"/>
            <a:ext cx="3000002" cy="244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3" tIns="91423" rIns="91423" bIns="91423">
            <a:spAutoFit/>
          </a:bodyPr>
          <a:lstStyle/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6-C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7-A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8-D</a:t>
            </a:r>
          </a:p>
          <a:p>
            <a:pPr indent="457200"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9-C</a:t>
            </a:r>
          </a:p>
          <a:p>
            <a:pPr>
              <a:lnSpc>
                <a:spcPct val="115000"/>
              </a:lnSpc>
              <a:defRPr sz="2800">
                <a:solidFill>
                  <a:srgbClr val="303030"/>
                </a:solidFill>
                <a:latin typeface="+mj-lt"/>
                <a:ea typeface="+mj-ea"/>
                <a:cs typeface="+mj-cs"/>
                <a:sym typeface="Arial"/>
              </a:defRPr>
            </a:pPr>
            <a:r>
              <a:t>    10-B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000000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