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4630400" cy="8229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" name="Google Shape;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214A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22;p18" descr="Google Shape;22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" name="Google Shape;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214A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27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" name="Google Shape;2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3" name="Google Shape;29;p20" descr="Google Shape;29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31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" name="Google Shape;32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73" name="Google Shape;33;p21" descr="Google Shape;33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35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" name="Google Shape;36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83" name="Google Shape;37;p22" descr="Google Shape;37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39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2" name="Google Shape;40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93" name="Google Shape;41;p23" descr="Google Shape;41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" name="Google Shape;11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4" name="Google Shape;12;p15" descr="Google Shape;12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Κείμενο τίτλου"/>
          <p:cNvSpPr txBox="1"/>
          <p:nvPr>
            <p:ph type="title"/>
          </p:nvPr>
        </p:nvSpPr>
        <p:spPr>
          <a:xfrm>
            <a:off x="2192020" y="923925"/>
            <a:ext cx="11704320" cy="2002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Κείμενο τίτλου</a:t>
            </a:r>
          </a:p>
        </p:txBody>
      </p:sp>
      <p:sp>
        <p:nvSpPr>
          <p:cNvPr id="6" name="Επίπεδο κύριου τμήματος ένα…"/>
          <p:cNvSpPr txBox="1"/>
          <p:nvPr>
            <p:ph type="body" idx="1"/>
          </p:nvPr>
        </p:nvSpPr>
        <p:spPr>
          <a:xfrm>
            <a:off x="8166100" y="2926079"/>
            <a:ext cx="5730240" cy="5303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" name="Αριθμός σλάιντ"/>
          <p:cNvSpPr txBox="1"/>
          <p:nvPr>
            <p:ph type="sldNum" sz="quarter" idx="2"/>
          </p:nvPr>
        </p:nvSpPr>
        <p:spPr>
          <a:xfrm>
            <a:off x="10211466" y="7495493"/>
            <a:ext cx="273655" cy="26425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46;p1" descr="Google Shape;46;p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Google Shape;47;p1"/>
          <p:cNvGrpSpPr/>
          <p:nvPr/>
        </p:nvGrpSpPr>
        <p:grpSpPr>
          <a:xfrm>
            <a:off x="-2" y="-364496"/>
            <a:ext cx="14761963" cy="8594097"/>
            <a:chOff x="0" y="0"/>
            <a:chExt cx="14761962" cy="8594096"/>
          </a:xfrm>
        </p:grpSpPr>
        <p:sp>
          <p:nvSpPr>
            <p:cNvPr id="104" name="Ορθογώνιο"/>
            <p:cNvSpPr/>
            <p:nvPr/>
          </p:nvSpPr>
          <p:spPr>
            <a:xfrm>
              <a:off x="-1" y="-1"/>
              <a:ext cx="14761963" cy="8594097"/>
            </a:xfrm>
            <a:prstGeom prst="rect">
              <a:avLst/>
            </a:prstGeom>
            <a:solidFill>
              <a:srgbClr val="00214A">
                <a:alpha val="9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105" name="Κείμενο"/>
            <p:cNvSpPr txBox="1"/>
            <p:nvPr/>
          </p:nvSpPr>
          <p:spPr>
            <a:xfrm>
              <a:off x="45723" y="-1"/>
              <a:ext cx="14670513" cy="1799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t>  </a:t>
              </a:r>
            </a:p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t>  </a:t>
              </a:r>
            </a:p>
          </p:txBody>
        </p:sp>
      </p:grpSp>
      <p:sp>
        <p:nvSpPr>
          <p:cNvPr id="107" name="Google Shape;48;p1"/>
          <p:cNvSpPr txBox="1"/>
          <p:nvPr/>
        </p:nvSpPr>
        <p:spPr>
          <a:xfrm>
            <a:off x="1294049" y="824133"/>
            <a:ext cx="12042302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1875"/>
              </a:lnSpc>
              <a:defRPr sz="7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          eBPF Security Quiz </a:t>
            </a:r>
          </a:p>
        </p:txBody>
      </p:sp>
      <p:pic>
        <p:nvPicPr>
          <p:cNvPr id="108" name="Στιγμιότυπο οθόνης 2026-06-04, 11.30.56 μμ.pngGoogle Shape;51;p1" descr="Στιγμιότυπο οθόνης 2026-06-04, 11.30.56 μμ.pngGoogle Shape;51;p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9962" y="2735600"/>
            <a:ext cx="7510476" cy="4302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58;p2"/>
          <p:cNvSpPr txBox="1"/>
          <p:nvPr/>
        </p:nvSpPr>
        <p:spPr>
          <a:xfrm>
            <a:off x="1200148" y="1514448"/>
            <a:ext cx="12887404" cy="6155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eBPF safely execute custom monitoring programs inside the Linux kernel without risking host instability or kernel crashes??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By executing bytecode using an administrative interpreter that bypasses memory safety checks.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By running programs within an isolated user-space sandbox outside the kernel boundary.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By compiling program code directly into static kernel modules during system boot.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By passing program bytecode through an in-kernel verifier that checks for termination and memory bounds prior to JIT compilation.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64;p3"/>
          <p:cNvSpPr txBox="1"/>
          <p:nvPr/>
        </p:nvSpPr>
        <p:spPr>
          <a:xfrm>
            <a:off x="1243024" y="1200150"/>
            <a:ext cx="11130003" cy="6046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>
              <a:lnSpc>
                <a:spcPct val="115000"/>
              </a:lnSpc>
              <a:defRPr sz="41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Which eBPF hook point operates at the lowest layer of the network stack to enable early filtering of packet floods before traffic reaches the main network stack?</a:t>
            </a:r>
          </a:p>
          <a:p>
            <a:pPr defTabSz="457200">
              <a:defRPr sz="41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uprobes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Tracepoints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XDP / TC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kprobes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hich safety check does the eBPF verifier enforce to prevent custom programs from causing infinite execution loops in kernel space?…"/>
          <p:cNvSpPr txBox="1"/>
          <p:nvPr/>
        </p:nvSpPr>
        <p:spPr>
          <a:xfrm>
            <a:off x="596085" y="1635779"/>
            <a:ext cx="14579601" cy="5807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57200">
              <a:defRPr sz="42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When transitioning an eBPF probe from a CyberAId proof-of-concept (PoC) to a hardened production agent across diverse kernel versions, why is libbpf with CO-RE preferred over BCC?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BCC is restricted to user-space function tracing, whereas libbpf is required for kernel socket probes.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libbpf bypasses the kernel verifier phase to speed up program loading.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BCC programs require host reboots to update, whereas libbpf programs reload dynamically.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BCC requires heavy compiler toolchains and runtime dependencies on target hosts, whereas libbpf with CO-RE provides lightweight, portable binaries.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81;p5" descr="Google Shape;81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142" y="2144820"/>
            <a:ext cx="847841" cy="847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Google Shape;82;p5" descr="Google Shape;82;p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7989" y="4652433"/>
            <a:ext cx="874146" cy="874148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Google Shape;83;p5"/>
          <p:cNvSpPr txBox="1"/>
          <p:nvPr/>
        </p:nvSpPr>
        <p:spPr>
          <a:xfrm>
            <a:off x="931149" y="1486949"/>
            <a:ext cx="13087502" cy="6155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a financial infrastructure utilizing encrypted TLS communications, what visibility advantage does eBPF offer compared to wire packet capture appliances?</a:t>
            </a:r>
          </a:p>
          <a:p>
            <a:pPr algn="ctr" defTabSz="457200">
              <a:defRPr sz="30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eBPF decrypts network packets on the wire by extracting private keys from process memory.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eBPF modifies binary code in place to output plain-text packet dumps.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eBPF observes system calls and process context directly on the host, capturing connection details regardless of wire encryption.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eBPF replaces standard SIEM logging by automatically summarizing transaction payloads.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88;p6"/>
          <p:cNvSpPr txBox="1"/>
          <p:nvPr/>
        </p:nvSpPr>
        <p:spPr>
          <a:xfrm>
            <a:off x="871549" y="1528773"/>
            <a:ext cx="13330202" cy="5698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the CyberAId eBPF monitoring architecture ensure compliance with privacy regulations like GDPR while observing financial systems?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By storing sensitive financial transaction payloads inside encrypted database tables.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By using user-space proxy applications to scrub payload data before it reaches the kernel.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By restricting eBPF hook probes strictly to non-production staging environments.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By collecting operational metadata only (such as PIDs, IPs, and timestamps) and completely excluding transaction payloads.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93;p7"/>
          <p:cNvSpPr txBox="1"/>
          <p:nvPr/>
        </p:nvSpPr>
        <p:spPr>
          <a:xfrm>
            <a:off x="3039035" y="364957"/>
            <a:ext cx="1011177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1249"/>
              </a:lnSpc>
              <a:defRPr sz="40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				</a:t>
            </a:r>
          </a:p>
        </p:txBody>
      </p:sp>
      <p:sp>
        <p:nvSpPr>
          <p:cNvPr id="123" name="Google Shape;94;p7"/>
          <p:cNvSpPr txBox="1"/>
          <p:nvPr/>
        </p:nvSpPr>
        <p:spPr>
          <a:xfrm>
            <a:off x="739799" y="1571623"/>
            <a:ext cx="13150802" cy="5785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the CyberAId end-to-end telemetry pipeline, which component receives structured eBPF JSON events to evaluate financial detection rules and grade threat severity?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Cilium CNI controller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Wazuh SIEM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BCC kernel probes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The Linux kernel JIT compiler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0;p8"/>
          <p:cNvSpPr txBox="1"/>
          <p:nvPr/>
        </p:nvSpPr>
        <p:spPr>
          <a:xfrm>
            <a:off x="364349" y="1414473"/>
            <a:ext cx="13901702" cy="560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combination of eBPF signals indicates a potential reverse shell or C2 connection originating from a compromised banking microservice?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A parent process lowering its thread execution priority prior to exiting.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Multiple file read events targeting shared application configuration files.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A sudden spike in TCP accept calls on an authentication service port.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An `execve` system call spawning a command shell combined with an outbound TCP connection from the same process tree.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5;p9"/>
          <p:cNvSpPr txBox="1"/>
          <p:nvPr/>
        </p:nvSpPr>
        <p:spPr>
          <a:xfrm>
            <a:off x="914375" y="1743050"/>
            <a:ext cx="11558700" cy="5850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CyberAId detect privilege escalation attempts using eBPF system call monitoring?</a:t>
            </a:r>
          </a:p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By detecting a child process running with UID 0 spawned by a non-root parent process.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By tracking outbound network connections targeting privileged port numbers below 1024.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By measuring the volume of system calls issued by administrative accounts.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By matching external destination IP addresses against threat intelligence lists.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10;p10"/>
          <p:cNvSpPr txBox="1"/>
          <p:nvPr/>
        </p:nvSpPr>
        <p:spPr>
          <a:xfrm>
            <a:off x="342899" y="1785949"/>
            <a:ext cx="12987302" cy="6371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To adhere to the principle of least privilege when deploying eBPF telemetry agents in regulated financial environments, which configuration is recommended?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Running eBPF probes inside unprivileged container namespaces without Linux capabilities.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Granting full root superuser privileges to all user-space telemetry collectors.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Bypassing the kernel verifier for administrative monitoring accounts.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Assigning granular Linux capabilities such as `CAP_BPF` and `CAP_PERFMON` instead of unrestricted root access..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15;p11"/>
          <p:cNvSpPr txBox="1"/>
          <p:nvPr/>
        </p:nvSpPr>
        <p:spPr>
          <a:xfrm>
            <a:off x="514350" y="1514449"/>
            <a:ext cx="13601700" cy="599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Why are tracepoints generally preferred over kprobes when developing standard kernel monitoring hooks?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Tracepoints execute entirely in user space to avoid kernel-space execution overhead.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Tracepoints require recompiling the Linux kernel before loading new monitoring rules.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Tracepoints offer stable, documented kernel event interfaces that prevent breakages when the underlying kernel updates.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kprobes are limited to network interface drivers, while tracepoints cover process management.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70;g3e87dffce00_0_34"/>
          <p:cNvSpPr txBox="1"/>
          <p:nvPr/>
        </p:nvSpPr>
        <p:spPr>
          <a:xfrm>
            <a:off x="1630625" y="1413149"/>
            <a:ext cx="6129301" cy="861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>
            <a:lvl1pPr>
              <a:lnSpc>
                <a:spcPct val="115000"/>
              </a:lnSpc>
              <a:defRPr b="1" sz="4800">
                <a:solidFill>
                  <a:srgbClr val="00214A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Quiz Answers</a:t>
            </a:r>
          </a:p>
        </p:txBody>
      </p:sp>
      <p:sp>
        <p:nvSpPr>
          <p:cNvPr id="134" name="Google Shape;171;g3e87dffce00_0_34"/>
          <p:cNvSpPr txBox="1"/>
          <p:nvPr/>
        </p:nvSpPr>
        <p:spPr>
          <a:xfrm>
            <a:off x="1255124" y="2486024"/>
            <a:ext cx="3414902" cy="244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1-D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2-C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3-D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4-C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5-D</a:t>
            </a:r>
          </a:p>
        </p:txBody>
      </p:sp>
      <p:pic>
        <p:nvPicPr>
          <p:cNvPr id="135" name="Στιγμιότυπο οθόνης 2026-06-04, 11.59.15 μμ.pngGoogle Shape;173;g3e87dffce00_0_34" descr="Στιγμιότυπο οθόνης 2026-06-04, 11.59.15 μμ.pngGoogle Shape;173;g3e87dffce00_0_34"/>
          <p:cNvPicPr>
            <a:picLocks noChangeAspect="1"/>
          </p:cNvPicPr>
          <p:nvPr/>
        </p:nvPicPr>
        <p:blipFill>
          <a:blip r:embed="rId2">
            <a:extLst/>
          </a:blip>
          <a:srcRect l="0" t="0" r="0" b="6515"/>
          <a:stretch>
            <a:fillRect/>
          </a:stretch>
        </p:blipFill>
        <p:spPr>
          <a:xfrm>
            <a:off x="7567548" y="1309699"/>
            <a:ext cx="6181778" cy="510190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74;g3e87dffce00_0_34"/>
          <p:cNvSpPr txBox="1"/>
          <p:nvPr/>
        </p:nvSpPr>
        <p:spPr>
          <a:xfrm>
            <a:off x="4198099" y="2486024"/>
            <a:ext cx="3000002" cy="244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6-B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7-D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8-A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9-D</a:t>
            </a:r>
          </a:p>
          <a:p>
            <a:pPr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    10-C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